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78" r:id="rId5"/>
    <p:sldId id="271" r:id="rId6"/>
    <p:sldId id="380" r:id="rId7"/>
    <p:sldId id="393" r:id="rId8"/>
    <p:sldId id="394" r:id="rId9"/>
    <p:sldId id="277" r:id="rId10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8E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/>
    <p:restoredTop sz="93539"/>
  </p:normalViewPr>
  <p:slideViewPr>
    <p:cSldViewPr snapToGrid="0" snapToObjects="1">
      <p:cViewPr varScale="1">
        <p:scale>
          <a:sx n="76" d="100"/>
          <a:sy n="76" d="100"/>
        </p:scale>
        <p:origin x="-84" y="-7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3" d="100"/>
          <a:sy n="143" d="100"/>
        </p:scale>
        <p:origin x="296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F626C4DF-8DF1-F548-A592-C05C769D39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7D4A561-AE7D-0548-B3D8-E9F6D0C392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17295-B49E-5144-BE52-C014D55017B6}" type="datetimeFigureOut">
              <a:t>1/23/2022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687A1AC-7FB5-0B45-A936-28883AD3E7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CAF3ED1-94EF-5543-BACA-4DED65779E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7C23C-DA1F-C94F-A1EC-EDEDB69242D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252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C4B50-990E-F048-90FD-B21A836181DE}" type="datetimeFigureOut">
              <a:t>1/23/2022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C7B00-2C71-854A-A0CC-02BB0E6D730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16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="" xmlns:a16="http://schemas.microsoft.com/office/drawing/2014/main" id="{1522B108-93A4-4C34-9AAF-50A7E418DA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00150" y="1143000"/>
            <a:ext cx="44577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="" xmlns:a16="http://schemas.microsoft.com/office/drawing/2014/main" id="{E4127427-3CCB-4920-94AA-3043443A63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="" xmlns:a16="http://schemas.microsoft.com/office/drawing/2014/main" id="{D23264C5-002C-4854-80DA-8BE3AB9CE9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1988" indent="-2540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19175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27163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6738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39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11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083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55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31636A-5F9B-445F-9381-74323699FD5F}" type="slidenum">
              <a:rPr lang="en-GB" altLang="en-US" sz="1000" smtClean="0"/>
              <a:pPr>
                <a:spcBef>
                  <a:spcPct val="0"/>
                </a:spcBef>
              </a:pPr>
              <a:t>2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="" xmlns:a16="http://schemas.microsoft.com/office/drawing/2014/main" id="{7BD7CD05-F8BB-46DE-9FA4-26F4FC5FC1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00150" y="1143000"/>
            <a:ext cx="44577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="" xmlns:a16="http://schemas.microsoft.com/office/drawing/2014/main" id="{B8EE774F-C2EE-4447-9C16-03579DC057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="" xmlns:a16="http://schemas.microsoft.com/office/drawing/2014/main" id="{284C8B60-7707-4D67-95EE-EFDEFFA9D2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CD6801-4DB9-4AC5-89A4-E654331A99B7}" type="slidenum">
              <a:rPr lang="en-GB" altLang="en-US" sz="1000" smtClean="0"/>
              <a:pPr>
                <a:spcBef>
                  <a:spcPct val="0"/>
                </a:spcBef>
              </a:pPr>
              <a:t>3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="" xmlns:a16="http://schemas.microsoft.com/office/drawing/2014/main" id="{CA9FF489-BFCD-4997-B32A-C065A24C58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00150" y="1143000"/>
            <a:ext cx="44577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="" xmlns:a16="http://schemas.microsoft.com/office/drawing/2014/main" id="{CB5BC3F8-A917-4A54-9ED9-1E4112D4EE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="" xmlns:a16="http://schemas.microsoft.com/office/drawing/2014/main" id="{B1DA86D2-CBC6-4A4A-9005-73456C8633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8B87C-27CE-4BF1-9C9D-ADAF7ACA05B4}" type="slidenum">
              <a:rPr lang="en-GB" altLang="en-US" sz="1000" smtClean="0"/>
              <a:pPr>
                <a:spcBef>
                  <a:spcPct val="0"/>
                </a:spcBef>
              </a:pPr>
              <a:t>4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="" xmlns:a16="http://schemas.microsoft.com/office/drawing/2014/main" id="{969F3215-6714-434F-813B-3173FEB4C2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00150" y="1143000"/>
            <a:ext cx="44577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="" xmlns:a16="http://schemas.microsoft.com/office/drawing/2014/main" id="{CD015355-F0F7-4825-863C-C0BA6914F0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="" xmlns:a16="http://schemas.microsoft.com/office/drawing/2014/main" id="{8631C312-4D4F-4CA2-A960-0F30EFCDF8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12FBE6-3081-48C3-8F60-1F17B7D45703}" type="slidenum">
              <a:rPr lang="en-GB" altLang="en-US" smtClean="0">
                <a:latin typeface="Calibri" panose="020F0502020204030204" pitchFamily="34" charset="0"/>
              </a:rPr>
              <a:pPr/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=""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9906000" cy="6090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5000" y="1875762"/>
            <a:ext cx="6364209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000" y="3434204"/>
            <a:ext cx="6364209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001" y="6424259"/>
            <a:ext cx="1503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90"/>
            <a:ext cx="9906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675550" y="363600"/>
            <a:ext cx="915525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=""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5000" y="4627543"/>
            <a:ext cx="3496767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38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0">
            <a:extLst>
              <a:ext uri="{FF2B5EF4-FFF2-40B4-BE49-F238E27FC236}">
                <a16:creationId xmlns="" xmlns:a16="http://schemas.microsoft.com/office/drawing/2014/main" id="{04431726-8254-40C4-B122-C4723B9DC610}"/>
              </a:ext>
            </a:extLst>
          </p:cNvPr>
          <p:cNvSpPr txBox="1">
            <a:spLocks/>
          </p:cNvSpPr>
          <p:nvPr/>
        </p:nvSpPr>
        <p:spPr bwMode="auto">
          <a:xfrm>
            <a:off x="194338" y="6524627"/>
            <a:ext cx="546894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9CF1DE9-0CDC-467C-8BF1-F93186A249E3}" type="slidenum">
              <a:rPr lang="en-GB" altLang="en-US" sz="1200" smtClean="0">
                <a:solidFill>
                  <a:schemeClr val="bg1"/>
                </a:solidFill>
              </a:rPr>
              <a:pPr eaLnBrk="1" hangingPunct="1">
                <a:defRPr/>
              </a:pPr>
              <a:t>‹#›</a:t>
            </a:fld>
            <a:endParaRPr lang="en-GB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1">
            <a:extLst>
              <a:ext uri="{FF2B5EF4-FFF2-40B4-BE49-F238E27FC236}">
                <a16:creationId xmlns="" xmlns:a16="http://schemas.microsoft.com/office/drawing/2014/main" id="{A8E2189F-24B6-4B20-8CB1-C9C746EA1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594" y="6524627"/>
            <a:ext cx="2964921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400" b="1" dirty="0">
                <a:solidFill>
                  <a:schemeClr val="bg1"/>
                </a:solidFill>
              </a:rPr>
              <a:t>Energy Networks Association</a:t>
            </a:r>
            <a:endParaRPr lang="en-GB" sz="1400" dirty="0">
              <a:latin typeface="Calibri" panose="020F0502020204030204" pitchFamily="34" charset="0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idx="13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>
              <a:defRPr sz="1600"/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B274838C-C885-4ADB-8E29-C9ED539D39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95256" y="187496"/>
            <a:ext cx="915444" cy="79240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BABD148-2958-44AF-AD75-D91804DB5B4E}"/>
              </a:ext>
            </a:extLst>
          </p:cNvPr>
          <p:cNvSpPr/>
          <p:nvPr userDrawn="1"/>
        </p:nvSpPr>
        <p:spPr>
          <a:xfrm>
            <a:off x="0" y="6126164"/>
            <a:ext cx="9906000" cy="1476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2CEB8740-CB77-4D60-AEAC-15124AAA94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5001" y="6424259"/>
            <a:ext cx="1503665" cy="11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88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1C1EBEA-6021-EA4F-BC22-34A978EACAB1}"/>
              </a:ext>
            </a:extLst>
          </p:cNvPr>
          <p:cNvSpPr/>
          <p:nvPr userDrawn="1"/>
        </p:nvSpPr>
        <p:spPr>
          <a:xfrm>
            <a:off x="0" y="1"/>
            <a:ext cx="9906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4F3C81DC-B219-0A42-BB33-8E76DD02D0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75550" y="365078"/>
            <a:ext cx="915443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5000" y="1875762"/>
            <a:ext cx="6364209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000" y="3434204"/>
            <a:ext cx="6364209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5001" y="6424259"/>
            <a:ext cx="1503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90"/>
            <a:ext cx="9906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=""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5000" y="4627543"/>
            <a:ext cx="3496767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96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=""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9906000" cy="6090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5000" y="3529072"/>
            <a:ext cx="6364209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001" y="6424259"/>
            <a:ext cx="1503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90"/>
            <a:ext cx="9906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675550" y="363600"/>
            <a:ext cx="915525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75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11A0B1D-523E-3643-8D18-C48F29FD37F9}"/>
              </a:ext>
            </a:extLst>
          </p:cNvPr>
          <p:cNvSpPr/>
          <p:nvPr userDrawn="1"/>
        </p:nvSpPr>
        <p:spPr>
          <a:xfrm>
            <a:off x="0" y="1"/>
            <a:ext cx="9906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E18DD819-3839-D14E-982F-1E236F8FD4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75550" y="365078"/>
            <a:ext cx="915443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5000" y="3529072"/>
            <a:ext cx="6364209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5001" y="6424259"/>
            <a:ext cx="1503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90"/>
            <a:ext cx="9906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89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hit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000" y="288000"/>
            <a:ext cx="73125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000" y="1800000"/>
            <a:ext cx="9005388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5550" y="6320870"/>
            <a:ext cx="914838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74944" y="365078"/>
            <a:ext cx="915444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5001" y="6424259"/>
            <a:ext cx="1503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90"/>
            <a:ext cx="9906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2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ey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03621A0-B3EB-684D-AE09-E7151CA08E4F}"/>
              </a:ext>
            </a:extLst>
          </p:cNvPr>
          <p:cNvSpPr/>
          <p:nvPr userDrawn="1"/>
        </p:nvSpPr>
        <p:spPr>
          <a:xfrm>
            <a:off x="0" y="1"/>
            <a:ext cx="9906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000" y="288000"/>
            <a:ext cx="73125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000" y="1800000"/>
            <a:ext cx="9005388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5550" y="6320870"/>
            <a:ext cx="914838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74944" y="365078"/>
            <a:ext cx="915444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5001" y="6424259"/>
            <a:ext cx="1503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90"/>
            <a:ext cx="9906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6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000" y="288000"/>
            <a:ext cx="73125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000" y="1800000"/>
            <a:ext cx="9005388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5550" y="6320870"/>
            <a:ext cx="914838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74944" y="365078"/>
            <a:ext cx="915444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5001" y="6424259"/>
            <a:ext cx="1503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90"/>
            <a:ext cx="9906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71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70D81AC-089D-5F48-AA68-F1E3BC03B92B}"/>
              </a:ext>
            </a:extLst>
          </p:cNvPr>
          <p:cNvSpPr/>
          <p:nvPr userDrawn="1"/>
        </p:nvSpPr>
        <p:spPr>
          <a:xfrm>
            <a:off x="0" y="1"/>
            <a:ext cx="9906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000" y="288000"/>
            <a:ext cx="73125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000" y="1800000"/>
            <a:ext cx="9005388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5550" y="6320870"/>
            <a:ext cx="914838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74944" y="365078"/>
            <a:ext cx="915444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5001" y="6424259"/>
            <a:ext cx="1503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90"/>
            <a:ext cx="9906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39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editable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1229CC56-CE9D-AC4A-88F4-E1F37208D035}"/>
              </a:ext>
            </a:extLst>
          </p:cNvPr>
          <p:cNvSpPr/>
          <p:nvPr userDrawn="1"/>
        </p:nvSpPr>
        <p:spPr>
          <a:xfrm>
            <a:off x="0" y="1"/>
            <a:ext cx="9906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BADC050-BCFF-C545-AB53-D940716D90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000" y="2930856"/>
            <a:ext cx="915443" cy="7924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5001" y="6424259"/>
            <a:ext cx="1503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90"/>
            <a:ext cx="9906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690733C-3A1C-F541-A5D2-872F336705D9}"/>
              </a:ext>
            </a:extLst>
          </p:cNvPr>
          <p:cNvSpPr txBox="1"/>
          <p:nvPr userDrawn="1"/>
        </p:nvSpPr>
        <p:spPr>
          <a:xfrm>
            <a:off x="585000" y="4224991"/>
            <a:ext cx="1747403" cy="13080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>
                <a:solidFill>
                  <a:schemeClr val="bg1"/>
                </a:solidFill>
              </a:rPr>
              <a:t>Energy Networks Association</a:t>
            </a:r>
          </a:p>
          <a:p>
            <a:r>
              <a:rPr lang="en-GB" sz="1000">
                <a:solidFill>
                  <a:schemeClr val="bg1"/>
                </a:solidFill>
              </a:rPr>
              <a:t>4 More London Riverside</a:t>
            </a:r>
          </a:p>
          <a:p>
            <a:r>
              <a:rPr lang="en-GB" sz="1000">
                <a:solidFill>
                  <a:schemeClr val="bg1"/>
                </a:solidFill>
              </a:rPr>
              <a:t>London SE1 2AU</a:t>
            </a:r>
          </a:p>
          <a:p>
            <a:pPr>
              <a:spcAft>
                <a:spcPts val="600"/>
              </a:spcAft>
            </a:pPr>
            <a:r>
              <a:rPr lang="en-GB" sz="1000">
                <a:solidFill>
                  <a:schemeClr val="bg1"/>
                </a:solidFill>
              </a:rPr>
              <a:t>t. +44 (0)20 7706 5100 </a:t>
            </a:r>
          </a:p>
          <a:p>
            <a:r>
              <a:rPr lang="en-GB" sz="1000">
                <a:solidFill>
                  <a:schemeClr val="bg1"/>
                </a:solidFill>
              </a:rPr>
              <a:t>    @EnergyNetworks</a:t>
            </a:r>
          </a:p>
          <a:p>
            <a:r>
              <a:rPr lang="en-GB" sz="1000" b="1">
                <a:solidFill>
                  <a:schemeClr val="accent3"/>
                </a:solidFill>
              </a:rPr>
              <a:t>energynetworks.org</a:t>
            </a:r>
          </a:p>
          <a:p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94000841-12F3-6E47-A63B-FFE74C0CC0C8}"/>
              </a:ext>
            </a:extLst>
          </p:cNvPr>
          <p:cNvSpPr txBox="1"/>
          <p:nvPr userDrawn="1"/>
        </p:nvSpPr>
        <p:spPr>
          <a:xfrm>
            <a:off x="585000" y="5621153"/>
            <a:ext cx="3359347" cy="3370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30" b="0">
                <a:solidFill>
                  <a:schemeClr val="bg1"/>
                </a:solidFill>
              </a:rPr>
              <a:t>Energy Networks Association Limited is a company registered in England &amp; Wales No. 04832301</a:t>
            </a:r>
          </a:p>
          <a:p>
            <a:r>
              <a:rPr lang="en-GB" sz="730" b="0">
                <a:solidFill>
                  <a:schemeClr val="bg1"/>
                </a:solidFill>
              </a:rPr>
              <a:t>Registered office: 4 More London Riverside, London SE1 2AU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BE0176C1-3171-F14F-A2A7-072D0A4873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5001" y="4949309"/>
            <a:ext cx="98617" cy="9440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CBF64F1-74AF-8148-922B-93C1F8B124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5000" y="5389755"/>
            <a:ext cx="1101173" cy="20001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1pPr>
            <a:lvl2pPr marL="271462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2pPr>
            <a:lvl3pPr marL="5778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3pPr>
            <a:lvl4pPr marL="8953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4pPr>
            <a:lvl5pPr marL="115570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38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4DC6520-C769-8547-9F0B-AE80CB24F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000" y="288000"/>
            <a:ext cx="7312500" cy="93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0043D08-9A52-454E-A52C-20C942309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5000" y="1800000"/>
            <a:ext cx="8968050" cy="396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42453E8-E7DC-A349-95CE-E1AA0F5F3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75550" y="6320870"/>
            <a:ext cx="8775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1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4" r:id="rId3"/>
    <p:sldLayoutId id="2147483658" r:id="rId4"/>
    <p:sldLayoutId id="2147483650" r:id="rId5"/>
    <p:sldLayoutId id="2147483659" r:id="rId6"/>
    <p:sldLayoutId id="2147483655" r:id="rId7"/>
    <p:sldLayoutId id="2147483660" r:id="rId8"/>
    <p:sldLayoutId id="2147483656" r:id="rId9"/>
    <p:sldLayoutId id="214748366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300" b="1" u="sng" kern="1200" baseline="0">
          <a:solidFill>
            <a:schemeClr val="accent1"/>
          </a:solidFill>
          <a:uFill>
            <a:solidFill>
              <a:schemeClr val="accent2"/>
            </a:solidFill>
          </a:u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4931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700" indent="-26035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42716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4205D0-5B81-E54C-BC9C-1A5C8306C6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Energy Networks Association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3E9C02A-984B-4548-A0E0-6C6B462DE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000" y="3434204"/>
            <a:ext cx="6364209" cy="1219076"/>
          </a:xfrm>
        </p:spPr>
        <p:txBody>
          <a:bodyPr/>
          <a:lstStyle/>
          <a:p>
            <a:r>
              <a:rPr lang="en-GB" dirty="0"/>
              <a:t>ENA </a:t>
            </a:r>
            <a:r>
              <a:rPr lang="en-GB" dirty="0" smtClean="0"/>
              <a:t>TS 48-4 Issue 6 2021</a:t>
            </a:r>
            <a:endParaRPr lang="en-GB" dirty="0"/>
          </a:p>
          <a:p>
            <a:r>
              <a:rPr lang="en-GB" dirty="0"/>
              <a:t>Revision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9776A9A-448E-8A4C-8353-C962B42D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rPr lang="en-GB"/>
              <a:t>1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31438FE-674C-F34A-A0A5-49094064CF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30</a:t>
            </a:r>
            <a:r>
              <a:rPr lang="en-GB" baseline="30000" dirty="0" smtClean="0"/>
              <a:t>th</a:t>
            </a:r>
            <a:r>
              <a:rPr lang="en-GB" dirty="0" smtClean="0"/>
              <a:t> 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64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1068D5D3-CA9F-4309-A80B-5504D3BF2A0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1521" y="188915"/>
            <a:ext cx="5792689" cy="719137"/>
          </a:xfrm>
        </p:spPr>
        <p:txBody>
          <a:bodyPr/>
          <a:lstStyle/>
          <a:p>
            <a:pPr eaLnBrk="1" hangingPunct="1">
              <a:defRPr/>
            </a:pPr>
            <a:r>
              <a:rPr sz="2400" dirty="0"/>
              <a:t>ENA </a:t>
            </a:r>
            <a:r>
              <a:rPr lang="en-GB" sz="2400" dirty="0" smtClean="0"/>
              <a:t>TS 48-4 Issue 6 2021</a:t>
            </a:r>
            <a:r>
              <a:rPr sz="2400" dirty="0" smtClean="0"/>
              <a:t/>
            </a:r>
            <a:br>
              <a:rPr sz="2400" dirty="0" smtClean="0"/>
            </a:br>
            <a:r>
              <a:rPr sz="2400" dirty="0" smtClean="0"/>
              <a:t>Revision </a:t>
            </a:r>
            <a:r>
              <a:rPr sz="2400" dirty="0"/>
              <a:t>Summary</a:t>
            </a:r>
          </a:p>
        </p:txBody>
      </p:sp>
      <p:sp>
        <p:nvSpPr>
          <p:cNvPr id="9219" name="Text Box 6">
            <a:extLst>
              <a:ext uri="{FF2B5EF4-FFF2-40B4-BE49-F238E27FC236}">
                <a16:creationId xmlns="" xmlns:a16="http://schemas.microsoft.com/office/drawing/2014/main" id="{F08D7687-7577-439C-8802-8C6E983732D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581671" y="1083136"/>
            <a:ext cx="6611739" cy="738664"/>
          </a:xfrm>
          <a:ln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ts val="1200"/>
              </a:spcAft>
              <a:buNone/>
            </a:pPr>
            <a:r>
              <a:rPr lang="en-GB" altLang="en-US" sz="2400" b="1" u="sng" dirty="0">
                <a:solidFill>
                  <a:srgbClr val="1F538D"/>
                </a:solidFill>
                <a:cs typeface="Arial" panose="020B0604020202020204" pitchFamily="34" charset="0"/>
              </a:rPr>
              <a:t>DC trip relays associated with a tripping function in protection systems</a:t>
            </a:r>
            <a:endParaRPr lang="en-US" altLang="en-US" sz="2400" b="1" u="sng" dirty="0">
              <a:solidFill>
                <a:srgbClr val="1F538D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="" xmlns:a16="http://schemas.microsoft.com/office/drawing/2014/main" id="{DE0859EF-37E6-49F9-AC95-4382E546A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556" y="2377431"/>
            <a:ext cx="9293969" cy="646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sz="18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To specify </a:t>
            </a:r>
            <a:r>
              <a:rPr lang="en-GB" altLang="en-US" sz="1800" b="1" dirty="0">
                <a:solidFill>
                  <a:schemeClr val="bg1"/>
                </a:solidFill>
                <a:cs typeface="Times New Roman" panose="02020603050405020304" pitchFamily="18" charset="0"/>
              </a:rPr>
              <a:t>the design, performance, testing requirements and </a:t>
            </a:r>
            <a:r>
              <a:rPr lang="en-GB" altLang="en-US" sz="18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application </a:t>
            </a:r>
            <a:r>
              <a:rPr lang="en-GB" altLang="en-US" sz="1800" b="1" dirty="0">
                <a:solidFill>
                  <a:schemeClr val="bg1"/>
                </a:solidFill>
                <a:cs typeface="Times New Roman" panose="02020603050405020304" pitchFamily="18" charset="0"/>
              </a:rPr>
              <a:t>of direct current auxiliary relays intended to act as independent trip relays.</a:t>
            </a:r>
            <a:endParaRPr lang="en-GB" altLang="en-US" sz="1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="" xmlns:a16="http://schemas.microsoft.com/office/drawing/2014/main" id="{F4DF94DB-E70C-4269-885A-1A7EFA39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52" y="3274063"/>
            <a:ext cx="4144518" cy="205902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9388" lvl="1" indent="-179388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 smtClean="0">
                <a:solidFill>
                  <a:srgbClr val="1F538D"/>
                </a:solidFill>
                <a:cs typeface="Times New Roman" panose="02020603050405020304" pitchFamily="18" charset="0"/>
              </a:rPr>
              <a:t>SCOPE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chemeClr val="accent4"/>
              </a:buClr>
              <a:defRPr/>
            </a:pPr>
            <a:r>
              <a:rPr lang="en-US" altLang="en-US" sz="1300" dirty="0"/>
              <a:t>To detail the functional test requirements for </a:t>
            </a:r>
            <a:r>
              <a:rPr lang="en-US" altLang="en-US" sz="1300" dirty="0" smtClean="0"/>
              <a:t>newly </a:t>
            </a:r>
            <a:r>
              <a:rPr lang="en-US" altLang="en-US" sz="1300" dirty="0"/>
              <a:t>introduced </a:t>
            </a:r>
            <a:r>
              <a:rPr lang="en-US" altLang="en-US" sz="1300" dirty="0" smtClean="0"/>
              <a:t>DC trip relays</a:t>
            </a:r>
            <a:r>
              <a:rPr lang="en-US" altLang="en-US" sz="1300" dirty="0"/>
              <a:t>.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chemeClr val="accent4"/>
              </a:buClr>
              <a:defRPr/>
            </a:pPr>
            <a:r>
              <a:rPr lang="en-US" altLang="en-US" sz="1300" dirty="0"/>
              <a:t>To detail the information to be provided to the ENA Member Companies by the manufacturer/supplier.  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chemeClr val="accent4"/>
              </a:buClr>
              <a:defRPr/>
            </a:pPr>
            <a:r>
              <a:rPr lang="en-US" altLang="en-US" sz="1300" dirty="0"/>
              <a:t>This ENA TS applies to protection equipment intended for use in the UK Electricity Supply Industry</a:t>
            </a:r>
            <a:r>
              <a:rPr lang="en-US" altLang="en-US" sz="1300" dirty="0" smtClean="0"/>
              <a:t>.</a:t>
            </a:r>
            <a:endParaRPr lang="en-US" altLang="en-US" sz="1300" dirty="0"/>
          </a:p>
        </p:txBody>
      </p:sp>
      <p:sp>
        <p:nvSpPr>
          <p:cNvPr id="7" name="Text Box 6">
            <a:extLst>
              <a:ext uri="{FF2B5EF4-FFF2-40B4-BE49-F238E27FC236}">
                <a16:creationId xmlns="" xmlns:a16="http://schemas.microsoft.com/office/drawing/2014/main" id="{D7379C3D-C2B2-4D77-BD70-B8832DB22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3976" y="3431182"/>
            <a:ext cx="3276203" cy="154657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HISTORY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GB" altLang="en-US" sz="1300" dirty="0">
                <a:latin typeface="+mn-lt"/>
              </a:rPr>
              <a:t>1st issued: </a:t>
            </a:r>
            <a:r>
              <a:rPr lang="en-GB" altLang="en-US" sz="1300" dirty="0" smtClean="0">
                <a:latin typeface="+mn-lt"/>
              </a:rPr>
              <a:t>in 1976</a:t>
            </a:r>
            <a:endParaRPr lang="en-GB" altLang="en-US" sz="1300" dirty="0">
              <a:latin typeface="+mn-lt"/>
            </a:endParaRP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GB" altLang="en-US" sz="1300" dirty="0" smtClean="0">
                <a:latin typeface="+mn-lt"/>
              </a:rPr>
              <a:t>Re-issued in 1980, 1983, 2010 with  a 5</a:t>
            </a:r>
            <a:r>
              <a:rPr lang="en-GB" altLang="en-US" sz="1300" baseline="30000" dirty="0" smtClean="0">
                <a:latin typeface="+mn-lt"/>
              </a:rPr>
              <a:t>th</a:t>
            </a:r>
            <a:r>
              <a:rPr lang="en-GB" altLang="en-US" sz="1300" dirty="0" smtClean="0">
                <a:latin typeface="+mn-lt"/>
              </a:rPr>
              <a:t> minor revision in 2016</a:t>
            </a:r>
            <a:endParaRPr lang="en-GB" altLang="en-US" sz="1300" dirty="0">
              <a:latin typeface="+mn-lt"/>
            </a:endParaRP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GB" altLang="en-US" sz="1300" dirty="0">
                <a:latin typeface="+mn-lt"/>
              </a:rPr>
              <a:t>2021: </a:t>
            </a:r>
            <a:r>
              <a:rPr lang="en-GB" altLang="en-US" sz="1300" dirty="0" smtClean="0">
                <a:latin typeface="+mn-lt"/>
              </a:rPr>
              <a:t>6</a:t>
            </a:r>
            <a:r>
              <a:rPr lang="en-GB" altLang="en-US" sz="1300" baseline="30000" dirty="0" smtClean="0">
                <a:latin typeface="+mn-lt"/>
              </a:rPr>
              <a:t>th</a:t>
            </a:r>
            <a:r>
              <a:rPr lang="en-GB" altLang="en-US" sz="1300" dirty="0" smtClean="0">
                <a:latin typeface="+mn-lt"/>
              </a:rPr>
              <a:t> medium revision as </a:t>
            </a:r>
            <a:r>
              <a:rPr lang="en-GB" altLang="en-US" sz="1300" dirty="0">
                <a:latin typeface="+mn-lt"/>
              </a:rPr>
              <a:t>detailed overleaf</a:t>
            </a:r>
          </a:p>
        </p:txBody>
      </p:sp>
      <p:sp>
        <p:nvSpPr>
          <p:cNvPr id="9223" name="Rectangle 1">
            <a:extLst>
              <a:ext uri="{FF2B5EF4-FFF2-40B4-BE49-F238E27FC236}">
                <a16:creationId xmlns="" xmlns:a16="http://schemas.microsoft.com/office/drawing/2014/main" id="{E1E841CD-CF13-4CC8-9B5E-67A94FFFA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852" y="1871904"/>
            <a:ext cx="22958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DOCUMENT PURPOSE</a:t>
            </a:r>
            <a:endParaRPr lang="en-GB" altLang="en-US" sz="1800" b="1" dirty="0">
              <a:solidFill>
                <a:srgbClr val="1F538D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7171B638-E59B-4A14-8066-7B4E0DB892B7}"/>
              </a:ext>
            </a:extLst>
          </p:cNvPr>
          <p:cNvSpPr txBox="1">
            <a:spLocks/>
          </p:cNvSpPr>
          <p:nvPr/>
        </p:nvSpPr>
        <p:spPr>
          <a:xfrm>
            <a:off x="8675550" y="6320870"/>
            <a:ext cx="914838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AC11BFD1-F6B9-46E6-816A-9ABFFC643D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98598" y="188915"/>
            <a:ext cx="5792689" cy="719137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ENA TS 48-4 Issue 6 2021</a:t>
            </a:r>
            <a:br>
              <a:rPr lang="en-GB" sz="2400" dirty="0"/>
            </a:br>
            <a:r>
              <a:rPr lang="en-GB" sz="2400" dirty="0"/>
              <a:t>Revision Summary</a:t>
            </a:r>
            <a:endParaRPr sz="2400" dirty="0"/>
          </a:p>
        </p:txBody>
      </p:sp>
      <p:sp>
        <p:nvSpPr>
          <p:cNvPr id="11267" name="Text Box 6">
            <a:extLst>
              <a:ext uri="{FF2B5EF4-FFF2-40B4-BE49-F238E27FC236}">
                <a16:creationId xmlns="" xmlns:a16="http://schemas.microsoft.com/office/drawing/2014/main" id="{9AB05A62-07F3-4F00-A78F-33B53DE16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598" y="1328738"/>
            <a:ext cx="6556001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9138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09625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795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Summary of Amendments</a:t>
            </a:r>
          </a:p>
          <a:p>
            <a:pPr lvl="1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altLang="en-US" sz="1300" dirty="0"/>
              <a:t>Reference to BS EN 61810-1 updated to include new addendum issued in 2020.</a:t>
            </a:r>
          </a:p>
          <a:p>
            <a:pPr lvl="1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altLang="en-US" sz="1300" dirty="0"/>
              <a:t>Reference to BS EN 61810-2 updated following new issue in 2017.</a:t>
            </a:r>
          </a:p>
          <a:p>
            <a:pPr lvl="1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altLang="en-US" sz="1300" dirty="0"/>
              <a:t>Removal of reference to BS EN 60255-24 (COMTRADE) as this is not considered relevant to d.c. tripping relays.</a:t>
            </a:r>
          </a:p>
          <a:p>
            <a:pPr lvl="1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altLang="en-US" sz="1300" dirty="0"/>
              <a:t>Definition of time to failure (TTF) reworded.</a:t>
            </a:r>
          </a:p>
          <a:p>
            <a:pPr lvl="1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altLang="en-US" sz="1300" dirty="0"/>
              <a:t>Clause 4.2 – removed reference to ENA 60255-24.</a:t>
            </a:r>
          </a:p>
          <a:p>
            <a:pPr lvl="1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altLang="en-US" sz="1300" dirty="0"/>
              <a:t>Clause 4.6 – added requirement of Manufacturer to specify maximum duty of each contact.</a:t>
            </a:r>
          </a:p>
          <a:p>
            <a:pPr lvl="1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altLang="en-US" sz="1300" dirty="0"/>
              <a:t>Throughout Clause 5, replaced the word ‘capacity’ with ‘capability’.</a:t>
            </a:r>
          </a:p>
          <a:p>
            <a:pPr lvl="1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altLang="en-US" sz="1300" dirty="0"/>
              <a:t>Table 4 removed and replaced by bullet points.</a:t>
            </a:r>
          </a:p>
          <a:p>
            <a:pPr lvl="1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altLang="en-US" sz="1300" dirty="0"/>
              <a:t>Corrected error in Clause 7.1 that incorrectly referenced 61820-2.</a:t>
            </a:r>
          </a:p>
          <a:p>
            <a:pPr lvl="1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altLang="en-US" sz="1300" dirty="0"/>
              <a:t>Annex A item 6 removed as not required.</a:t>
            </a:r>
          </a:p>
          <a:p>
            <a:pPr lvl="1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altLang="en-US" sz="1300" dirty="0"/>
              <a:t>Annex B removed reference to 4.3.3 (auxiliary contacts) as this does not exist in this document</a:t>
            </a:r>
            <a:r>
              <a:rPr lang="en-GB" altLang="en-US" sz="1300" dirty="0"/>
              <a:t>.</a:t>
            </a:r>
            <a:endParaRPr lang="en-GB" altLang="en-US" sz="1300" dirty="0"/>
          </a:p>
        </p:txBody>
      </p:sp>
      <p:sp>
        <p:nvSpPr>
          <p:cNvPr id="4" name="Text Box 6">
            <a:extLst>
              <a:ext uri="{FF2B5EF4-FFF2-40B4-BE49-F238E27FC236}">
                <a16:creationId xmlns="" xmlns:a16="http://schemas.microsoft.com/office/drawing/2014/main" id="{F0FEF2CB-F336-4D78-B287-CE957D16C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3764" y="2781301"/>
            <a:ext cx="2399109" cy="1384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sz="1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First Issued in 1976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sz="1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No major technical changes</a:t>
            </a:r>
            <a:r>
              <a:rPr lang="en-GB" altLang="en-US" sz="1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sz="1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Normative references updated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="" xmlns:a16="http://schemas.microsoft.com/office/drawing/2014/main" id="{31C03EEF-D6B9-4EE5-846C-D7BD00377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8293" y="1805784"/>
            <a:ext cx="2399109" cy="369887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sz="1800" b="1" dirty="0" smtClean="0">
                <a:cs typeface="Times New Roman" panose="02020603050405020304" pitchFamily="18" charset="0"/>
              </a:rPr>
              <a:t>Medium</a:t>
            </a:r>
            <a:endParaRPr lang="en-GB" altLang="en-US" sz="1800" b="1" dirty="0">
              <a:cs typeface="Times New Roman" panose="02020603050405020304" pitchFamily="18" charset="0"/>
            </a:endParaRPr>
          </a:p>
        </p:txBody>
      </p:sp>
      <p:sp>
        <p:nvSpPr>
          <p:cNvPr id="11270" name="Rectangle 1">
            <a:extLst>
              <a:ext uri="{FF2B5EF4-FFF2-40B4-BE49-F238E27FC236}">
                <a16:creationId xmlns="" xmlns:a16="http://schemas.microsoft.com/office/drawing/2014/main" id="{90AC5870-B0BC-4CBF-81AE-12F01C12B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8293" y="2411413"/>
            <a:ext cx="1377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Key Points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11271" name="Rectangle 6">
            <a:extLst>
              <a:ext uri="{FF2B5EF4-FFF2-40B4-BE49-F238E27FC236}">
                <a16:creationId xmlns="" xmlns:a16="http://schemas.microsoft.com/office/drawing/2014/main" id="{C06FF067-9F0B-432F-A06D-FC88D3BB9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8293" y="1399381"/>
            <a:ext cx="2223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Nature of Revision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2F842C71-138B-4F32-80C1-F5FC3D8503AB}"/>
              </a:ext>
            </a:extLst>
          </p:cNvPr>
          <p:cNvSpPr txBox="1">
            <a:spLocks/>
          </p:cNvSpPr>
          <p:nvPr/>
        </p:nvSpPr>
        <p:spPr>
          <a:xfrm>
            <a:off x="8675550" y="6320870"/>
            <a:ext cx="914838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0D5AADB4-63D9-4CE7-9725-E368FAC920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2157" y="188915"/>
            <a:ext cx="5792689" cy="719137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ENA TS 48-4 Issue 6 2021</a:t>
            </a:r>
            <a:br>
              <a:rPr lang="en-GB" sz="2400" dirty="0"/>
            </a:br>
            <a:r>
              <a:rPr lang="en-GB" sz="2400" dirty="0"/>
              <a:t>Revision Summary</a:t>
            </a:r>
            <a:endParaRPr sz="2400" dirty="0"/>
          </a:p>
        </p:txBody>
      </p:sp>
      <p:sp>
        <p:nvSpPr>
          <p:cNvPr id="13315" name="Text Box 6">
            <a:extLst>
              <a:ext uri="{FF2B5EF4-FFF2-40B4-BE49-F238E27FC236}">
                <a16:creationId xmlns="" xmlns:a16="http://schemas.microsoft.com/office/drawing/2014/main" id="{6E0FE897-A69F-4DC6-9DE1-8776E9799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157" y="1268414"/>
            <a:ext cx="9191611" cy="1410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Who is affected and why?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GB" altLang="en-US" sz="1900" dirty="0" smtClean="0">
                <a:latin typeface="+mn-lt"/>
              </a:rPr>
              <a:t>ENA Member Company </a:t>
            </a:r>
            <a:r>
              <a:rPr lang="en-GB" altLang="en-US" sz="1900" dirty="0">
                <a:latin typeface="+mn-lt"/>
              </a:rPr>
              <a:t>staff, who are </a:t>
            </a:r>
            <a:r>
              <a:rPr lang="en-GB" altLang="en-US" sz="1900" dirty="0" smtClean="0">
                <a:latin typeface="+mn-lt"/>
              </a:rPr>
              <a:t>primarily tasked </a:t>
            </a:r>
            <a:r>
              <a:rPr lang="en-GB" altLang="en-US" sz="1900" dirty="0">
                <a:latin typeface="+mn-lt"/>
              </a:rPr>
              <a:t>with the procurement, approval, </a:t>
            </a:r>
            <a:r>
              <a:rPr lang="en-GB" altLang="en-US" sz="1900" dirty="0" smtClean="0">
                <a:latin typeface="+mn-lt"/>
              </a:rPr>
              <a:t>application, inspection and testing of newly introduced DC trip relays.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GB" altLang="en-US" sz="1900" dirty="0">
                <a:latin typeface="+mn-lt"/>
              </a:rPr>
              <a:t>Manufacturers/Suppliers </a:t>
            </a:r>
            <a:r>
              <a:rPr lang="en-GB" altLang="en-US" sz="1900" dirty="0" smtClean="0">
                <a:latin typeface="+mn-lt"/>
              </a:rPr>
              <a:t>of DC trip relays.</a:t>
            </a:r>
            <a:endParaRPr lang="en-GB" altLang="en-US" sz="1900" dirty="0">
              <a:latin typeface="+mn-lt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8DEDC040-8DF7-4935-922B-0D654373E32C}"/>
              </a:ext>
            </a:extLst>
          </p:cNvPr>
          <p:cNvSpPr txBox="1">
            <a:spLocks/>
          </p:cNvSpPr>
          <p:nvPr/>
        </p:nvSpPr>
        <p:spPr>
          <a:xfrm>
            <a:off x="8675550" y="6320870"/>
            <a:ext cx="914838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2262EED0-442D-4803-99A7-68921137D70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83399" y="188915"/>
            <a:ext cx="5792689" cy="719137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ENA TS 48-4 Issue 6 2021</a:t>
            </a:r>
            <a:br>
              <a:rPr lang="en-GB" sz="2400" dirty="0"/>
            </a:br>
            <a:r>
              <a:rPr lang="en-GB" sz="2400" dirty="0"/>
              <a:t>Revision Summary</a:t>
            </a:r>
            <a:endParaRPr dirty="0"/>
          </a:p>
        </p:txBody>
      </p:sp>
      <p:sp>
        <p:nvSpPr>
          <p:cNvPr id="15397" name="Rectangle 8">
            <a:extLst>
              <a:ext uri="{FF2B5EF4-FFF2-40B4-BE49-F238E27FC236}">
                <a16:creationId xmlns="" xmlns:a16="http://schemas.microsoft.com/office/drawing/2014/main" id="{E80D4F9A-5429-41EB-BB05-AA354F6A3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011" y="1239838"/>
            <a:ext cx="3066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  <a:latin typeface="Arial" panose="020B0604020202020204" pitchFamily="34" charset="0"/>
              </a:rPr>
              <a:t>Impact Assessment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5235E6BF-3CD8-4746-8240-CB6A85A9EBC6}"/>
              </a:ext>
            </a:extLst>
          </p:cNvPr>
          <p:cNvSpPr txBox="1">
            <a:spLocks/>
          </p:cNvSpPr>
          <p:nvPr/>
        </p:nvSpPr>
        <p:spPr>
          <a:xfrm>
            <a:off x="8675550" y="6320870"/>
            <a:ext cx="914838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951" y="1864130"/>
            <a:ext cx="5299968" cy="375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71E5B636-C4F7-E446-BF51-8D378F1366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© ENA 2020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="" xmlns:a16="http://schemas.microsoft.com/office/drawing/2014/main" id="{FBB60B51-3B7E-483C-B3AC-58ECE060DF9C}"/>
              </a:ext>
            </a:extLst>
          </p:cNvPr>
          <p:cNvSpPr txBox="1">
            <a:spLocks/>
          </p:cNvSpPr>
          <p:nvPr/>
        </p:nvSpPr>
        <p:spPr>
          <a:xfrm>
            <a:off x="8675550" y="6320870"/>
            <a:ext cx="914838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590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A">
      <a:dk1>
        <a:srgbClr val="484D51"/>
      </a:dk1>
      <a:lt1>
        <a:srgbClr val="FFFFFF"/>
      </a:lt1>
      <a:dk2>
        <a:srgbClr val="00598E"/>
      </a:dk2>
      <a:lt2>
        <a:srgbClr val="F3F3F3"/>
      </a:lt2>
      <a:accent1>
        <a:srgbClr val="00598E"/>
      </a:accent1>
      <a:accent2>
        <a:srgbClr val="4378A8"/>
      </a:accent2>
      <a:accent3>
        <a:srgbClr val="FF7132"/>
      </a:accent3>
      <a:accent4>
        <a:srgbClr val="009FE3"/>
      </a:accent4>
      <a:accent5>
        <a:srgbClr val="FFE600"/>
      </a:accent5>
      <a:accent6>
        <a:srgbClr val="BECC00"/>
      </a:accent6>
      <a:hlink>
        <a:srgbClr val="484D51"/>
      </a:hlink>
      <a:folHlink>
        <a:srgbClr val="A6ACA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0339 ENA Powerpoint template" id="{2B0C6DA9-4E6C-9247-A7F0-4DA09D514E1A}" vid="{06CCB5F2-4A71-FF45-A5DE-129202675C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39CB0D2B30E148A7988E9920D3A83D" ma:contentTypeVersion="0" ma:contentTypeDescription="Create a new document." ma:contentTypeScope="" ma:versionID="c2ef872fcd29c345b71ce4124963e62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547903-9C0E-41D2-835C-88E82A0502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D3A548-A1E0-44F6-86C2-A5326A328A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1D2EFC-FBD4-40BC-B092-96164D082C97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ENA_EREC _G9_Issue 8_(2021)_Revision Summary_v0.1</Template>
  <TotalTime>143</TotalTime>
  <Words>367</Words>
  <Application>Microsoft Office PowerPoint</Application>
  <PresentationFormat>A4 Paper (210x297 mm)</PresentationFormat>
  <Paragraphs>52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Energy Networks Association</vt:lpstr>
      <vt:lpstr>ENA TS 48-4 Issue 6 2021 Revision Summary</vt:lpstr>
      <vt:lpstr>ENA TS 48-4 Issue 6 2021 Revision Summary</vt:lpstr>
      <vt:lpstr>ENA TS 48-4 Issue 6 2021 Revision Summary</vt:lpstr>
      <vt:lpstr>ENA TS 48-4 Issue 6 2021 Revision 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Networks Association</dc:title>
  <dc:creator>Asad Ali</dc:creator>
  <cp:lastModifiedBy>Nigel</cp:lastModifiedBy>
  <cp:revision>11</cp:revision>
  <dcterms:created xsi:type="dcterms:W3CDTF">2021-02-25T16:00:29Z</dcterms:created>
  <dcterms:modified xsi:type="dcterms:W3CDTF">2022-01-23T13:53:06Z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0x010100C639CB0D2B30E148A7988E9920D3A83D</vt:lpwstr>
  </property>
</Properties>
</file>