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8" r:id="rId5"/>
    <p:sldId id="271" r:id="rId6"/>
    <p:sldId id="380" r:id="rId7"/>
    <p:sldId id="393" r:id="rId8"/>
    <p:sldId id="394" r:id="rId9"/>
    <p:sldId id="277" r:id="rId1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76" d="100"/>
          <a:sy n="76" d="100"/>
        </p:scale>
        <p:origin x="-84" y="-7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1/23/2022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1/23/2022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=""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=""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=""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=""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=""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=""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=""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=""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=""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906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187576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000" y="3434204"/>
            <a:ext cx="6364209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75550" y="363600"/>
            <a:ext cx="915525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5000" y="4627543"/>
            <a:ext cx="3496767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=""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194338" y="6524627"/>
            <a:ext cx="546894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=""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4" y="6524627"/>
            <a:ext cx="2964921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5256" y="187496"/>
            <a:ext cx="915444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4"/>
            <a:ext cx="9906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5550" y="365078"/>
            <a:ext cx="915443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187576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000" y="3434204"/>
            <a:ext cx="6364209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5000" y="4627543"/>
            <a:ext cx="3496767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906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352907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75550" y="363600"/>
            <a:ext cx="915525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5550" y="365078"/>
            <a:ext cx="915443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352907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000" y="2930856"/>
            <a:ext cx="915443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585000" y="4224991"/>
            <a:ext cx="1747403" cy="1308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585000" y="5621153"/>
            <a:ext cx="3359347" cy="3370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5001" y="4949309"/>
            <a:ext cx="98617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000" y="5389755"/>
            <a:ext cx="1101173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5000" y="1800000"/>
            <a:ext cx="896805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5550" y="6320870"/>
            <a:ext cx="8775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000" y="3434204"/>
            <a:ext cx="6364209" cy="1219076"/>
          </a:xfrm>
        </p:spPr>
        <p:txBody>
          <a:bodyPr/>
          <a:lstStyle/>
          <a:p>
            <a:r>
              <a:rPr lang="en-GB" dirty="0"/>
              <a:t>ENA </a:t>
            </a:r>
            <a:r>
              <a:rPr lang="en-GB" dirty="0" smtClean="0"/>
              <a:t>TS 48-4 Issue 6 2021</a:t>
            </a:r>
            <a:endParaRPr lang="en-GB" dirty="0"/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30</a:t>
            </a:r>
            <a:r>
              <a:rPr lang="en-GB" baseline="30000" dirty="0" smtClean="0"/>
              <a:t>th</a:t>
            </a:r>
            <a:r>
              <a:rPr lang="en-GB" dirty="0" smtClean="0"/>
              <a:t> 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521" y="188915"/>
            <a:ext cx="5792689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GB" sz="2400" dirty="0" smtClean="0"/>
              <a:t>TS 48-4 Issue 6 2021</a:t>
            </a:r>
            <a:r>
              <a:rPr sz="2400" dirty="0" smtClean="0"/>
              <a:t/>
            </a:r>
            <a:br>
              <a:rPr sz="2400" dirty="0" smtClean="0"/>
            </a:br>
            <a:r>
              <a:rPr sz="2400" dirty="0" smtClean="0"/>
              <a:t>Revision </a:t>
            </a:r>
            <a:r>
              <a:rPr sz="2400" dirty="0"/>
              <a:t>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=""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81671" y="1083136"/>
            <a:ext cx="6611739" cy="738664"/>
          </a:xfrm>
          <a:ln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ts val="1200"/>
              </a:spcAft>
              <a:buNone/>
            </a:pP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DC trip relays associated with a tripping function in protection systems</a:t>
            </a:r>
            <a:endParaRPr lang="en-US" altLang="en-US" sz="2400" b="1" u="sng" dirty="0">
              <a:solidFill>
                <a:srgbClr val="1F538D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=""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56" y="2377431"/>
            <a:ext cx="9293969" cy="646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To specify </a:t>
            </a:r>
            <a:r>
              <a:rPr lang="en-GB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the design, performance, testing requirements and </a:t>
            </a:r>
            <a:r>
              <a:rPr lang="en-GB" altLang="en-US" sz="18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application </a:t>
            </a:r>
            <a:r>
              <a:rPr lang="en-GB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of direct current auxiliary relays intended to act as independent trip relays.</a:t>
            </a:r>
            <a:endParaRPr lang="en-GB" altLang="en-US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52" y="3274063"/>
            <a:ext cx="4144518" cy="205902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 smtClean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/>
              <a:t>To detail the functional test requirements for </a:t>
            </a:r>
            <a:r>
              <a:rPr lang="en-US" altLang="en-US" sz="1300" dirty="0" smtClean="0"/>
              <a:t>newly </a:t>
            </a:r>
            <a:r>
              <a:rPr lang="en-US" altLang="en-US" sz="1300" dirty="0"/>
              <a:t>introduced </a:t>
            </a:r>
            <a:r>
              <a:rPr lang="en-US" altLang="en-US" sz="1300" dirty="0" smtClean="0"/>
              <a:t>DC trip relays</a:t>
            </a:r>
            <a:r>
              <a:rPr lang="en-US" altLang="en-US" sz="1300" dirty="0"/>
              <a:t>.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/>
              <a:t>To detail the information to be provided to the ENA Member Companies by the manufacturer/supplier. 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300" dirty="0"/>
              <a:t>This ENA TS applies to protection equipment intended for use in the UK Electricity Supply Industry</a:t>
            </a:r>
            <a:r>
              <a:rPr lang="en-US" altLang="en-US" sz="1300" dirty="0" smtClean="0"/>
              <a:t>.</a:t>
            </a:r>
            <a:endParaRPr lang="en-US" altLang="en-US" sz="1300" dirty="0"/>
          </a:p>
        </p:txBody>
      </p:sp>
      <p:sp>
        <p:nvSpPr>
          <p:cNvPr id="7" name="Text Box 6">
            <a:extLst>
              <a:ext uri="{FF2B5EF4-FFF2-40B4-BE49-F238E27FC236}">
                <a16:creationId xmlns=""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976" y="3431182"/>
            <a:ext cx="3276203" cy="154657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1st issued: </a:t>
            </a:r>
            <a:r>
              <a:rPr lang="en-GB" altLang="en-US" sz="1300" dirty="0" smtClean="0">
                <a:latin typeface="+mn-lt"/>
              </a:rPr>
              <a:t>in 1976</a:t>
            </a:r>
            <a:endParaRPr lang="en-GB" altLang="en-US" sz="1300" dirty="0">
              <a:latin typeface="+mn-lt"/>
            </a:endParaRP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 smtClean="0">
                <a:latin typeface="+mn-lt"/>
              </a:rPr>
              <a:t>Re-issued in 1980, 1983, 2010 with  a 5</a:t>
            </a:r>
            <a:r>
              <a:rPr lang="en-GB" altLang="en-US" sz="1300" baseline="30000" dirty="0" smtClean="0">
                <a:latin typeface="+mn-lt"/>
              </a:rPr>
              <a:t>th</a:t>
            </a:r>
            <a:r>
              <a:rPr lang="en-GB" altLang="en-US" sz="1300" dirty="0" smtClean="0">
                <a:latin typeface="+mn-lt"/>
              </a:rPr>
              <a:t> minor revision in 2016</a:t>
            </a:r>
            <a:endParaRPr lang="en-GB" altLang="en-US" sz="1300" dirty="0">
              <a:latin typeface="+mn-lt"/>
            </a:endParaRP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2021: </a:t>
            </a:r>
            <a:r>
              <a:rPr lang="en-GB" altLang="en-US" sz="1300" dirty="0" smtClean="0">
                <a:latin typeface="+mn-lt"/>
              </a:rPr>
              <a:t>6</a:t>
            </a:r>
            <a:r>
              <a:rPr lang="en-GB" altLang="en-US" sz="1300" baseline="30000" dirty="0" smtClean="0">
                <a:latin typeface="+mn-lt"/>
              </a:rPr>
              <a:t>th</a:t>
            </a:r>
            <a:r>
              <a:rPr lang="en-GB" altLang="en-US" sz="1300" dirty="0" smtClean="0">
                <a:latin typeface="+mn-lt"/>
              </a:rPr>
              <a:t> medium revision as </a:t>
            </a:r>
            <a:r>
              <a:rPr lang="en-GB" altLang="en-US" sz="1300" dirty="0">
                <a:latin typeface="+mn-lt"/>
              </a:rPr>
              <a:t>detailed overleaf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=""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52" y="1871904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98598" y="188915"/>
            <a:ext cx="5792689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TS 48-4 Issue 6 2021</a:t>
            </a:r>
            <a:br>
              <a:rPr lang="en-GB" sz="2400" dirty="0"/>
            </a:br>
            <a:r>
              <a:rPr lang="en-GB" sz="2400" dirty="0"/>
              <a:t>Revision Summary</a:t>
            </a:r>
            <a:endParaRPr sz="2400" dirty="0"/>
          </a:p>
        </p:txBody>
      </p:sp>
      <p:sp>
        <p:nvSpPr>
          <p:cNvPr id="11267" name="Text Box 6">
            <a:extLst>
              <a:ext uri="{FF2B5EF4-FFF2-40B4-BE49-F238E27FC236}">
                <a16:creationId xmlns=""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598" y="1328738"/>
            <a:ext cx="6556001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Reference to BS EN 61810-1 updated to include new addendum issued in 2020.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Reference to BS EN 61810-2 updated following new issue in 2017.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Removal of reference to BS EN 60255-24 (COMTRADE) as this is not considered relevant to d.c. tripping relays.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Definition of time to failure (TTF) reworded.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Clause 4.2 – removed reference to ENA 60255-24.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Clause 4.6 – added requirement of Manufacturer to specify maximum duty of each contact.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Throughout Clause 5, replaced the word ‘capacity’ with ‘capability’.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Table 4 removed and replaced by bullet points.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Corrected error in Clause 7.1 that incorrectly referenced 61820-2.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Annex A item 6 removed as not required.</a:t>
            </a:r>
          </a:p>
          <a:p>
            <a:pPr lvl="1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altLang="en-US" sz="1300" dirty="0"/>
              <a:t>Annex B removed reference to 4.3.3 (auxiliary contacts) as this does not exist in this document</a:t>
            </a:r>
            <a:r>
              <a:rPr lang="en-GB" altLang="en-US" sz="1300" dirty="0"/>
              <a:t>.</a:t>
            </a:r>
            <a:endParaRPr lang="en-GB" altLang="en-US" sz="1300" dirty="0"/>
          </a:p>
        </p:txBody>
      </p:sp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764" y="2781301"/>
            <a:ext cx="2399109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First Issued in 1976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No major technical changes</a:t>
            </a:r>
            <a:r>
              <a:rPr lang="en-GB" altLang="en-US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Normative references updated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=""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293" y="1805784"/>
            <a:ext cx="2399109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 smtClean="0">
                <a:cs typeface="Times New Roman" panose="02020603050405020304" pitchFamily="18" charset="0"/>
              </a:rPr>
              <a:t>Medium</a:t>
            </a:r>
            <a:endParaRPr lang="en-GB" altLang="en-US" sz="1800" b="1" dirty="0">
              <a:cs typeface="Times New Roman" panose="02020603050405020304" pitchFamily="18" charset="0"/>
            </a:endParaRPr>
          </a:p>
        </p:txBody>
      </p:sp>
      <p:sp>
        <p:nvSpPr>
          <p:cNvPr id="11270" name="Rectangle 1">
            <a:extLst>
              <a:ext uri="{FF2B5EF4-FFF2-40B4-BE49-F238E27FC236}">
                <a16:creationId xmlns=""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8293" y="2411413"/>
            <a:ext cx="1377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=""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8293" y="1399381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2157" y="188915"/>
            <a:ext cx="5792689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TS 48-4 Issue 6 2021</a:t>
            </a:r>
            <a:br>
              <a:rPr lang="en-GB" sz="2400" dirty="0"/>
            </a:br>
            <a:r>
              <a:rPr lang="en-GB" sz="2400" dirty="0"/>
              <a:t>Revision Summary</a:t>
            </a:r>
            <a:endParaRPr sz="2400" dirty="0"/>
          </a:p>
        </p:txBody>
      </p:sp>
      <p:sp>
        <p:nvSpPr>
          <p:cNvPr id="13315" name="Text Box 6">
            <a:extLst>
              <a:ext uri="{FF2B5EF4-FFF2-40B4-BE49-F238E27FC236}">
                <a16:creationId xmlns=""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57" y="1268414"/>
            <a:ext cx="9191611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 smtClean="0">
                <a:latin typeface="+mn-lt"/>
              </a:rPr>
              <a:t>ENA Member Company </a:t>
            </a:r>
            <a:r>
              <a:rPr lang="en-GB" altLang="en-US" sz="1900" dirty="0">
                <a:latin typeface="+mn-lt"/>
              </a:rPr>
              <a:t>staff, who are </a:t>
            </a:r>
            <a:r>
              <a:rPr lang="en-GB" altLang="en-US" sz="1900" dirty="0" smtClean="0">
                <a:latin typeface="+mn-lt"/>
              </a:rPr>
              <a:t>primarily tasked </a:t>
            </a:r>
            <a:r>
              <a:rPr lang="en-GB" altLang="en-US" sz="1900" dirty="0">
                <a:latin typeface="+mn-lt"/>
              </a:rPr>
              <a:t>with the procurement, approval, </a:t>
            </a:r>
            <a:r>
              <a:rPr lang="en-GB" altLang="en-US" sz="1900" dirty="0" smtClean="0">
                <a:latin typeface="+mn-lt"/>
              </a:rPr>
              <a:t>application, inspection and testing of newly introduced DC trip relays.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Manufacturers/Suppliers </a:t>
            </a:r>
            <a:r>
              <a:rPr lang="en-GB" altLang="en-US" sz="1900" dirty="0" smtClean="0">
                <a:latin typeface="+mn-lt"/>
              </a:rPr>
              <a:t>of DC trip relays.</a:t>
            </a:r>
            <a:endParaRPr lang="en-GB" altLang="en-US" sz="1900" dirty="0">
              <a:latin typeface="+mn-lt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3399" y="188915"/>
            <a:ext cx="5792689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TS 48-4 Issue 6 2021</a:t>
            </a:r>
            <a:br>
              <a:rPr lang="en-GB" sz="2400" dirty="0"/>
            </a:br>
            <a:r>
              <a:rPr lang="en-GB" sz="2400" dirty="0"/>
              <a:t>Revision Summary</a:t>
            </a:r>
            <a:endParaRPr dirty="0"/>
          </a:p>
        </p:txBody>
      </p:sp>
      <p:sp>
        <p:nvSpPr>
          <p:cNvPr id="15397" name="Rectangle 8">
            <a:extLst>
              <a:ext uri="{FF2B5EF4-FFF2-40B4-BE49-F238E27FC236}">
                <a16:creationId xmlns=""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011" y="1239838"/>
            <a:ext cx="3066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951" y="1864130"/>
            <a:ext cx="5299968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1D2EFC-FBD4-40BC-B092-96164D082C9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143</TotalTime>
  <Words>367</Words>
  <Application>Microsoft Office PowerPoint</Application>
  <PresentationFormat>A4 Paper (210x297 mm)</PresentationFormat>
  <Paragraphs>52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Energy Networks Association</vt:lpstr>
      <vt:lpstr>ENA TS 48-4 Issue 6 2021 Revision Summary</vt:lpstr>
      <vt:lpstr>ENA TS 48-4 Issue 6 2021 Revision Summary</vt:lpstr>
      <vt:lpstr>ENA TS 48-4 Issue 6 2021 Revision Summary</vt:lpstr>
      <vt:lpstr>ENA TS 48-4 Issue 6 2021 Revision 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Nigel</cp:lastModifiedBy>
  <cp:revision>11</cp:revision>
  <dcterms:created xsi:type="dcterms:W3CDTF">2021-02-25T16:00:29Z</dcterms:created>
  <dcterms:modified xsi:type="dcterms:W3CDTF">2022-01-23T13:53:06Z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